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89" r:id="rId4"/>
    <p:sldId id="295" r:id="rId5"/>
    <p:sldId id="296" r:id="rId6"/>
    <p:sldId id="299" r:id="rId7"/>
    <p:sldId id="298" r:id="rId8"/>
    <p:sldId id="297" r:id="rId9"/>
    <p:sldId id="286" r:id="rId10"/>
    <p:sldId id="292" r:id="rId11"/>
    <p:sldId id="291" r:id="rId12"/>
    <p:sldId id="290" r:id="rId13"/>
    <p:sldId id="270" r:id="rId14"/>
    <p:sldId id="301" r:id="rId15"/>
    <p:sldId id="307" r:id="rId16"/>
    <p:sldId id="303" r:id="rId17"/>
    <p:sldId id="304" r:id="rId18"/>
    <p:sldId id="305" r:id="rId19"/>
    <p:sldId id="306" r:id="rId20"/>
    <p:sldId id="280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93719" autoAdjust="0"/>
  </p:normalViewPr>
  <p:slideViewPr>
    <p:cSldViewPr snapToGrid="0">
      <p:cViewPr varScale="1">
        <p:scale>
          <a:sx n="77" d="100"/>
          <a:sy n="77" d="100"/>
        </p:scale>
        <p:origin x="19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ges\Desktop\Przyrost%20szczepie&#324;%20(Wykres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600" b="1" baseline="0">
                <a:solidFill>
                  <a:schemeClr val="tx1"/>
                </a:solidFill>
              </a:rPr>
              <a:t>Dzienny przyrost szczepień przeciw Covid-19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title>
    <c:autoTitleDeleted val="0"/>
    <c:plotArea>
      <c:layout>
        <c:manualLayout>
          <c:layoutTarget val="inner"/>
          <c:xMode val="edge"/>
          <c:yMode val="edge"/>
          <c:x val="6.9253885733139536E-2"/>
          <c:y val="0.10760732323232325"/>
          <c:w val="0.89976327363841424"/>
          <c:h val="0.6746328938996262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50000"/>
              </a:schemeClr>
            </a:solidFill>
            <a:ln w="0">
              <a:solidFill>
                <a:schemeClr val="bg1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/>
          </c:spPr>
          <c:invertIfNegative val="0"/>
          <c:trendline>
            <c:name>Średnia ruchoma 7 dniowa</c:name>
            <c:spPr>
              <a:ln w="31750" cap="rnd">
                <a:solidFill>
                  <a:srgbClr val="FFFF00">
                    <a:alpha val="75000"/>
                  </a:srgbClr>
                </a:solidFill>
                <a:prstDash val="solid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Arkusz1!$C$2:$C$99</c:f>
              <c:numCache>
                <c:formatCode>m/d/yyyy</c:formatCode>
                <c:ptCount val="98"/>
                <c:pt idx="0">
                  <c:v>44256</c:v>
                </c:pt>
                <c:pt idx="1">
                  <c:v>44257</c:v>
                </c:pt>
                <c:pt idx="2">
                  <c:v>44258</c:v>
                </c:pt>
                <c:pt idx="3">
                  <c:v>44259</c:v>
                </c:pt>
                <c:pt idx="4">
                  <c:v>44260</c:v>
                </c:pt>
                <c:pt idx="5">
                  <c:v>44261</c:v>
                </c:pt>
                <c:pt idx="6">
                  <c:v>44262</c:v>
                </c:pt>
                <c:pt idx="7">
                  <c:v>44263</c:v>
                </c:pt>
                <c:pt idx="8">
                  <c:v>44264</c:v>
                </c:pt>
                <c:pt idx="9">
                  <c:v>44265</c:v>
                </c:pt>
                <c:pt idx="10">
                  <c:v>44266</c:v>
                </c:pt>
                <c:pt idx="11">
                  <c:v>44267</c:v>
                </c:pt>
                <c:pt idx="12">
                  <c:v>44268</c:v>
                </c:pt>
                <c:pt idx="13">
                  <c:v>44269</c:v>
                </c:pt>
                <c:pt idx="14">
                  <c:v>44270</c:v>
                </c:pt>
                <c:pt idx="15">
                  <c:v>44271</c:v>
                </c:pt>
                <c:pt idx="16">
                  <c:v>44272</c:v>
                </c:pt>
                <c:pt idx="17">
                  <c:v>44273</c:v>
                </c:pt>
                <c:pt idx="18">
                  <c:v>44274</c:v>
                </c:pt>
                <c:pt idx="19">
                  <c:v>44275</c:v>
                </c:pt>
                <c:pt idx="20">
                  <c:v>44276</c:v>
                </c:pt>
                <c:pt idx="21">
                  <c:v>44277</c:v>
                </c:pt>
                <c:pt idx="22">
                  <c:v>44278</c:v>
                </c:pt>
                <c:pt idx="23">
                  <c:v>44279</c:v>
                </c:pt>
                <c:pt idx="24">
                  <c:v>44280</c:v>
                </c:pt>
                <c:pt idx="25">
                  <c:v>44281</c:v>
                </c:pt>
                <c:pt idx="26">
                  <c:v>44282</c:v>
                </c:pt>
                <c:pt idx="27">
                  <c:v>44283</c:v>
                </c:pt>
                <c:pt idx="28">
                  <c:v>44284</c:v>
                </c:pt>
                <c:pt idx="29">
                  <c:v>44285</c:v>
                </c:pt>
                <c:pt idx="30">
                  <c:v>44286</c:v>
                </c:pt>
                <c:pt idx="31">
                  <c:v>44287</c:v>
                </c:pt>
                <c:pt idx="32">
                  <c:v>44288</c:v>
                </c:pt>
                <c:pt idx="33">
                  <c:v>44289</c:v>
                </c:pt>
                <c:pt idx="34">
                  <c:v>44290</c:v>
                </c:pt>
                <c:pt idx="35">
                  <c:v>44291</c:v>
                </c:pt>
                <c:pt idx="36">
                  <c:v>44292</c:v>
                </c:pt>
                <c:pt idx="37">
                  <c:v>44293</c:v>
                </c:pt>
                <c:pt idx="38">
                  <c:v>44294</c:v>
                </c:pt>
                <c:pt idx="39">
                  <c:v>44295</c:v>
                </c:pt>
                <c:pt idx="40">
                  <c:v>44296</c:v>
                </c:pt>
                <c:pt idx="41">
                  <c:v>44297</c:v>
                </c:pt>
                <c:pt idx="42">
                  <c:v>44298</c:v>
                </c:pt>
                <c:pt idx="43">
                  <c:v>44299</c:v>
                </c:pt>
                <c:pt idx="44">
                  <c:v>44300</c:v>
                </c:pt>
                <c:pt idx="45">
                  <c:v>44301</c:v>
                </c:pt>
                <c:pt idx="46">
                  <c:v>44302</c:v>
                </c:pt>
                <c:pt idx="47">
                  <c:v>44303</c:v>
                </c:pt>
                <c:pt idx="48">
                  <c:v>44304</c:v>
                </c:pt>
                <c:pt idx="49">
                  <c:v>44305</c:v>
                </c:pt>
                <c:pt idx="50">
                  <c:v>44306</c:v>
                </c:pt>
                <c:pt idx="51">
                  <c:v>44307</c:v>
                </c:pt>
                <c:pt idx="52">
                  <c:v>44308</c:v>
                </c:pt>
                <c:pt idx="53">
                  <c:v>44309</c:v>
                </c:pt>
                <c:pt idx="54">
                  <c:v>44310</c:v>
                </c:pt>
                <c:pt idx="55">
                  <c:v>44311</c:v>
                </c:pt>
                <c:pt idx="56">
                  <c:v>44312</c:v>
                </c:pt>
                <c:pt idx="57">
                  <c:v>44313</c:v>
                </c:pt>
                <c:pt idx="58">
                  <c:v>44314</c:v>
                </c:pt>
                <c:pt idx="59">
                  <c:v>44315</c:v>
                </c:pt>
                <c:pt idx="60">
                  <c:v>44316</c:v>
                </c:pt>
                <c:pt idx="61">
                  <c:v>44317</c:v>
                </c:pt>
                <c:pt idx="62">
                  <c:v>44318</c:v>
                </c:pt>
                <c:pt idx="63">
                  <c:v>44319</c:v>
                </c:pt>
                <c:pt idx="64">
                  <c:v>44320</c:v>
                </c:pt>
                <c:pt idx="65">
                  <c:v>44321</c:v>
                </c:pt>
                <c:pt idx="66">
                  <c:v>44322</c:v>
                </c:pt>
                <c:pt idx="67">
                  <c:v>44323</c:v>
                </c:pt>
                <c:pt idx="68">
                  <c:v>44324</c:v>
                </c:pt>
                <c:pt idx="69">
                  <c:v>44325</c:v>
                </c:pt>
                <c:pt idx="70">
                  <c:v>44326</c:v>
                </c:pt>
                <c:pt idx="71">
                  <c:v>44327</c:v>
                </c:pt>
                <c:pt idx="72">
                  <c:v>44328</c:v>
                </c:pt>
                <c:pt idx="73">
                  <c:v>44329</c:v>
                </c:pt>
                <c:pt idx="74">
                  <c:v>44330</c:v>
                </c:pt>
                <c:pt idx="75">
                  <c:v>44331</c:v>
                </c:pt>
                <c:pt idx="76">
                  <c:v>44332</c:v>
                </c:pt>
                <c:pt idx="77">
                  <c:v>44333</c:v>
                </c:pt>
                <c:pt idx="78">
                  <c:v>44334</c:v>
                </c:pt>
                <c:pt idx="79">
                  <c:v>44335</c:v>
                </c:pt>
                <c:pt idx="80">
                  <c:v>44336</c:v>
                </c:pt>
                <c:pt idx="81">
                  <c:v>44337</c:v>
                </c:pt>
                <c:pt idx="82">
                  <c:v>44338</c:v>
                </c:pt>
                <c:pt idx="83">
                  <c:v>44339</c:v>
                </c:pt>
                <c:pt idx="84">
                  <c:v>44340</c:v>
                </c:pt>
                <c:pt idx="85">
                  <c:v>44341</c:v>
                </c:pt>
                <c:pt idx="86">
                  <c:v>44342</c:v>
                </c:pt>
                <c:pt idx="87">
                  <c:v>44343</c:v>
                </c:pt>
                <c:pt idx="88">
                  <c:v>44344</c:v>
                </c:pt>
                <c:pt idx="89">
                  <c:v>44345</c:v>
                </c:pt>
                <c:pt idx="90">
                  <c:v>44346</c:v>
                </c:pt>
                <c:pt idx="91">
                  <c:v>44347</c:v>
                </c:pt>
                <c:pt idx="92">
                  <c:v>44348</c:v>
                </c:pt>
                <c:pt idx="93">
                  <c:v>44349</c:v>
                </c:pt>
                <c:pt idx="94">
                  <c:v>44350</c:v>
                </c:pt>
                <c:pt idx="95">
                  <c:v>44351</c:v>
                </c:pt>
                <c:pt idx="96">
                  <c:v>44352</c:v>
                </c:pt>
                <c:pt idx="97">
                  <c:v>44353</c:v>
                </c:pt>
              </c:numCache>
            </c:numRef>
          </c:cat>
          <c:val>
            <c:numRef>
              <c:f>Arkusz1!$D$2:$D$99</c:f>
              <c:numCache>
                <c:formatCode>General</c:formatCode>
                <c:ptCount val="98"/>
                <c:pt idx="0">
                  <c:v>795</c:v>
                </c:pt>
                <c:pt idx="1">
                  <c:v>2339</c:v>
                </c:pt>
                <c:pt idx="2">
                  <c:v>4457</c:v>
                </c:pt>
                <c:pt idx="3">
                  <c:v>9014</c:v>
                </c:pt>
                <c:pt idx="4">
                  <c:v>11078</c:v>
                </c:pt>
                <c:pt idx="5">
                  <c:v>6159</c:v>
                </c:pt>
                <c:pt idx="6">
                  <c:v>2246</c:v>
                </c:pt>
                <c:pt idx="7">
                  <c:v>752</c:v>
                </c:pt>
                <c:pt idx="8">
                  <c:v>1974</c:v>
                </c:pt>
                <c:pt idx="9">
                  <c:v>3671</c:v>
                </c:pt>
                <c:pt idx="10">
                  <c:v>8809</c:v>
                </c:pt>
                <c:pt idx="11">
                  <c:v>10204</c:v>
                </c:pt>
                <c:pt idx="12">
                  <c:v>5241</c:v>
                </c:pt>
                <c:pt idx="13">
                  <c:v>1482</c:v>
                </c:pt>
                <c:pt idx="14">
                  <c:v>919</c:v>
                </c:pt>
                <c:pt idx="15">
                  <c:v>1310</c:v>
                </c:pt>
                <c:pt idx="16">
                  <c:v>2734</c:v>
                </c:pt>
                <c:pt idx="17">
                  <c:v>8822</c:v>
                </c:pt>
                <c:pt idx="18">
                  <c:v>10904</c:v>
                </c:pt>
                <c:pt idx="19">
                  <c:v>5368</c:v>
                </c:pt>
                <c:pt idx="20">
                  <c:v>1809</c:v>
                </c:pt>
                <c:pt idx="21">
                  <c:v>703</c:v>
                </c:pt>
                <c:pt idx="22">
                  <c:v>2964</c:v>
                </c:pt>
                <c:pt idx="23">
                  <c:v>6398</c:v>
                </c:pt>
                <c:pt idx="24">
                  <c:v>11649</c:v>
                </c:pt>
                <c:pt idx="25">
                  <c:v>13731</c:v>
                </c:pt>
                <c:pt idx="26">
                  <c:v>9568</c:v>
                </c:pt>
                <c:pt idx="27">
                  <c:v>5080</c:v>
                </c:pt>
                <c:pt idx="28">
                  <c:v>1668</c:v>
                </c:pt>
                <c:pt idx="29">
                  <c:v>4354</c:v>
                </c:pt>
                <c:pt idx="30">
                  <c:v>6957</c:v>
                </c:pt>
                <c:pt idx="31">
                  <c:v>11856</c:v>
                </c:pt>
                <c:pt idx="32">
                  <c:v>10684</c:v>
                </c:pt>
                <c:pt idx="33">
                  <c:v>9141</c:v>
                </c:pt>
                <c:pt idx="34">
                  <c:v>2269</c:v>
                </c:pt>
                <c:pt idx="35">
                  <c:v>7</c:v>
                </c:pt>
                <c:pt idx="36">
                  <c:v>65</c:v>
                </c:pt>
                <c:pt idx="37">
                  <c:v>7142</c:v>
                </c:pt>
                <c:pt idx="38">
                  <c:v>13233</c:v>
                </c:pt>
                <c:pt idx="39">
                  <c:v>16750</c:v>
                </c:pt>
                <c:pt idx="40">
                  <c:v>13756</c:v>
                </c:pt>
                <c:pt idx="41">
                  <c:v>7977</c:v>
                </c:pt>
                <c:pt idx="42">
                  <c:v>2257</c:v>
                </c:pt>
                <c:pt idx="43">
                  <c:v>6065</c:v>
                </c:pt>
                <c:pt idx="44">
                  <c:v>11699</c:v>
                </c:pt>
                <c:pt idx="45">
                  <c:v>16839</c:v>
                </c:pt>
                <c:pt idx="46">
                  <c:v>16472</c:v>
                </c:pt>
                <c:pt idx="47">
                  <c:v>13190</c:v>
                </c:pt>
                <c:pt idx="48">
                  <c:v>8667</c:v>
                </c:pt>
                <c:pt idx="49">
                  <c:v>1949</c:v>
                </c:pt>
                <c:pt idx="50">
                  <c:v>6560</c:v>
                </c:pt>
                <c:pt idx="51">
                  <c:v>12641</c:v>
                </c:pt>
                <c:pt idx="52">
                  <c:v>17642</c:v>
                </c:pt>
                <c:pt idx="53">
                  <c:v>18259</c:v>
                </c:pt>
                <c:pt idx="54">
                  <c:v>15167</c:v>
                </c:pt>
                <c:pt idx="55">
                  <c:v>14021</c:v>
                </c:pt>
                <c:pt idx="56">
                  <c:v>3278</c:v>
                </c:pt>
                <c:pt idx="57">
                  <c:v>7384</c:v>
                </c:pt>
                <c:pt idx="58">
                  <c:v>17240</c:v>
                </c:pt>
                <c:pt idx="59">
                  <c:v>23333</c:v>
                </c:pt>
                <c:pt idx="60">
                  <c:v>24265</c:v>
                </c:pt>
                <c:pt idx="61">
                  <c:v>20149</c:v>
                </c:pt>
                <c:pt idx="62">
                  <c:v>6977</c:v>
                </c:pt>
                <c:pt idx="63">
                  <c:v>4448</c:v>
                </c:pt>
                <c:pt idx="64">
                  <c:v>2735</c:v>
                </c:pt>
                <c:pt idx="65">
                  <c:v>15471</c:v>
                </c:pt>
                <c:pt idx="66">
                  <c:v>25590</c:v>
                </c:pt>
                <c:pt idx="67">
                  <c:v>27554</c:v>
                </c:pt>
                <c:pt idx="68">
                  <c:v>25828</c:v>
                </c:pt>
                <c:pt idx="69">
                  <c:v>16618</c:v>
                </c:pt>
                <c:pt idx="70">
                  <c:v>6977</c:v>
                </c:pt>
                <c:pt idx="71">
                  <c:v>12958</c:v>
                </c:pt>
                <c:pt idx="72">
                  <c:v>20850</c:v>
                </c:pt>
                <c:pt idx="73">
                  <c:v>29792</c:v>
                </c:pt>
                <c:pt idx="74">
                  <c:v>28162</c:v>
                </c:pt>
                <c:pt idx="75">
                  <c:v>22640</c:v>
                </c:pt>
                <c:pt idx="76">
                  <c:v>13373</c:v>
                </c:pt>
                <c:pt idx="77">
                  <c:v>5127</c:v>
                </c:pt>
                <c:pt idx="78">
                  <c:v>7050</c:v>
                </c:pt>
                <c:pt idx="79">
                  <c:v>22273</c:v>
                </c:pt>
                <c:pt idx="80">
                  <c:v>29835</c:v>
                </c:pt>
                <c:pt idx="81">
                  <c:v>29864</c:v>
                </c:pt>
                <c:pt idx="82">
                  <c:v>24384</c:v>
                </c:pt>
                <c:pt idx="83">
                  <c:v>13216</c:v>
                </c:pt>
                <c:pt idx="84">
                  <c:v>3953</c:v>
                </c:pt>
                <c:pt idx="85">
                  <c:v>6645</c:v>
                </c:pt>
                <c:pt idx="86">
                  <c:v>20856</c:v>
                </c:pt>
                <c:pt idx="87">
                  <c:v>25884</c:v>
                </c:pt>
                <c:pt idx="88">
                  <c:v>24364</c:v>
                </c:pt>
                <c:pt idx="89">
                  <c:v>21609</c:v>
                </c:pt>
                <c:pt idx="90">
                  <c:v>18252</c:v>
                </c:pt>
                <c:pt idx="91">
                  <c:v>6259</c:v>
                </c:pt>
                <c:pt idx="92">
                  <c:v>7176</c:v>
                </c:pt>
                <c:pt idx="93">
                  <c:v>30794</c:v>
                </c:pt>
                <c:pt idx="94">
                  <c:v>40944</c:v>
                </c:pt>
                <c:pt idx="95">
                  <c:v>6917</c:v>
                </c:pt>
                <c:pt idx="96">
                  <c:v>26793</c:v>
                </c:pt>
                <c:pt idx="97">
                  <c:v>17427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A1-4FCD-B607-B3C859AEDD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788975967"/>
        <c:axId val="788969727"/>
      </c:barChart>
      <c:dateAx>
        <c:axId val="788975967"/>
        <c:scaling>
          <c:orientation val="minMax"/>
          <c:max val="44353"/>
        </c:scaling>
        <c:delete val="0"/>
        <c:axPos val="b"/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88969727"/>
        <c:crosses val="autoZero"/>
        <c:auto val="0"/>
        <c:lblOffset val="100"/>
        <c:baseTimeUnit val="days"/>
      </c:dateAx>
      <c:valAx>
        <c:axId val="788969727"/>
        <c:scaling>
          <c:orientation val="minMax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788975967"/>
        <c:crosses val="autoZero"/>
        <c:crossBetween val="between"/>
        <c:majorUnit val="25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907EF9-FBBB-4484-AA22-E86C70445C96}" type="doc">
      <dgm:prSet loTypeId="urn:microsoft.com/office/officeart/2005/8/layout/vList3" loCatId="list" qsTypeId="urn:microsoft.com/office/officeart/2005/8/quickstyle/3d3" qsCatId="3D" csTypeId="urn:microsoft.com/office/officeart/2005/8/colors/accent1_2" csCatId="accent1" phldr="1"/>
      <dgm:spPr/>
    </dgm:pt>
    <dgm:pt modelId="{634C4A90-84EF-432D-B5BA-027D99F3F218}">
      <dgm:prSet phldrT="[Tekst]"/>
      <dgm:spPr/>
      <dgm:t>
        <a:bodyPr/>
        <a:lstStyle/>
        <a:p>
          <a:pPr algn="l"/>
          <a:r>
            <a:rPr lang="pl-PL" dirty="0"/>
            <a:t>od </a:t>
          </a:r>
          <a:r>
            <a:rPr lang="pl-PL" b="1" dirty="0"/>
            <a:t>10 maja </a:t>
          </a:r>
          <a:r>
            <a:rPr lang="pl-PL" dirty="0"/>
            <a:t>osoby ze znacznym stopniem niepełnosprawności</a:t>
          </a:r>
        </a:p>
      </dgm:t>
    </dgm:pt>
    <dgm:pt modelId="{91F07624-0994-4F9D-878A-A0CFA458E6E5}" type="parTrans" cxnId="{EF6FB541-F9D6-4FEA-B45B-4ECF3F458215}">
      <dgm:prSet/>
      <dgm:spPr/>
      <dgm:t>
        <a:bodyPr/>
        <a:lstStyle/>
        <a:p>
          <a:endParaRPr lang="pl-PL"/>
        </a:p>
      </dgm:t>
    </dgm:pt>
    <dgm:pt modelId="{5EF2F157-F85E-4866-8ED8-F88C075A7B58}" type="sibTrans" cxnId="{EF6FB541-F9D6-4FEA-B45B-4ECF3F458215}">
      <dgm:prSet/>
      <dgm:spPr/>
      <dgm:t>
        <a:bodyPr/>
        <a:lstStyle/>
        <a:p>
          <a:endParaRPr lang="pl-PL"/>
        </a:p>
      </dgm:t>
    </dgm:pt>
    <dgm:pt modelId="{EE1957B0-B07D-444D-BA77-668826C7627A}">
      <dgm:prSet phldrT="[Tekst]"/>
      <dgm:spPr/>
      <dgm:t>
        <a:bodyPr/>
        <a:lstStyle/>
        <a:p>
          <a:pPr algn="l"/>
          <a:r>
            <a:rPr lang="pl-PL" dirty="0"/>
            <a:t>od </a:t>
          </a:r>
          <a:r>
            <a:rPr lang="pl-PL" b="1" dirty="0"/>
            <a:t>25 maja</a:t>
          </a:r>
          <a:r>
            <a:rPr lang="pl-PL" dirty="0"/>
            <a:t> osoby </a:t>
          </a:r>
          <a:br>
            <a:rPr lang="pl-PL" dirty="0"/>
          </a:br>
          <a:r>
            <a:rPr lang="pl-PL" dirty="0"/>
            <a:t>z umiarkowanym stopniem niepełnosprawności</a:t>
          </a:r>
        </a:p>
      </dgm:t>
    </dgm:pt>
    <dgm:pt modelId="{22E0E304-4BC6-403C-8700-9BB4A4C548DA}" type="parTrans" cxnId="{F5E5CD89-9749-425D-AFB1-80545D973197}">
      <dgm:prSet/>
      <dgm:spPr/>
      <dgm:t>
        <a:bodyPr/>
        <a:lstStyle/>
        <a:p>
          <a:endParaRPr lang="pl-PL"/>
        </a:p>
      </dgm:t>
    </dgm:pt>
    <dgm:pt modelId="{949FE7BE-0D82-43CF-8431-C50ABC0E8AF5}" type="sibTrans" cxnId="{F5E5CD89-9749-425D-AFB1-80545D973197}">
      <dgm:prSet/>
      <dgm:spPr/>
      <dgm:t>
        <a:bodyPr/>
        <a:lstStyle/>
        <a:p>
          <a:endParaRPr lang="pl-PL"/>
        </a:p>
      </dgm:t>
    </dgm:pt>
    <dgm:pt modelId="{FFA75231-A40C-4C43-91B0-C6E04A685F6E}" type="pres">
      <dgm:prSet presAssocID="{7B907EF9-FBBB-4484-AA22-E86C70445C96}" presName="linearFlow" presStyleCnt="0">
        <dgm:presLayoutVars>
          <dgm:dir/>
          <dgm:resizeHandles val="exact"/>
        </dgm:presLayoutVars>
      </dgm:prSet>
      <dgm:spPr/>
    </dgm:pt>
    <dgm:pt modelId="{32AA2EA3-9C8A-4082-8437-6568DFF9EF84}" type="pres">
      <dgm:prSet presAssocID="{634C4A90-84EF-432D-B5BA-027D99F3F218}" presName="composite" presStyleCnt="0"/>
      <dgm:spPr/>
    </dgm:pt>
    <dgm:pt modelId="{AF5BD799-9227-4E81-9430-4F0B4CF0EBA5}" type="pres">
      <dgm:prSet presAssocID="{634C4A90-84EF-432D-B5BA-027D99F3F218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BB0371D6-8A21-401C-9765-D539311B44CD}" type="pres">
      <dgm:prSet presAssocID="{634C4A90-84EF-432D-B5BA-027D99F3F218}" presName="txShp" presStyleLbl="node1" presStyleIdx="0" presStyleCnt="2">
        <dgm:presLayoutVars>
          <dgm:bulletEnabled val="1"/>
        </dgm:presLayoutVars>
      </dgm:prSet>
      <dgm:spPr/>
    </dgm:pt>
    <dgm:pt modelId="{9A723B37-1065-4767-8AC9-466775388CB1}" type="pres">
      <dgm:prSet presAssocID="{5EF2F157-F85E-4866-8ED8-F88C075A7B58}" presName="spacing" presStyleCnt="0"/>
      <dgm:spPr/>
    </dgm:pt>
    <dgm:pt modelId="{5078E07F-F5C8-476C-AAB7-603417A0DB64}" type="pres">
      <dgm:prSet presAssocID="{EE1957B0-B07D-444D-BA77-668826C7627A}" presName="composite" presStyleCnt="0"/>
      <dgm:spPr/>
    </dgm:pt>
    <dgm:pt modelId="{4E6678DA-F1EE-4F31-82FD-41BA8ABF72EA}" type="pres">
      <dgm:prSet presAssocID="{EE1957B0-B07D-444D-BA77-668826C7627A}" presName="imgShp" presStyleLbl="fgImgPlace1" presStyleIdx="1" presStyleCnt="2" custLinFactNeighborX="-954" custLinFactNeighborY="-121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70A145C-8632-42A3-BFE0-6D717C2B838B}" type="pres">
      <dgm:prSet presAssocID="{EE1957B0-B07D-444D-BA77-668826C7627A}" presName="txShp" presStyleLbl="node1" presStyleIdx="1" presStyleCnt="2">
        <dgm:presLayoutVars>
          <dgm:bulletEnabled val="1"/>
        </dgm:presLayoutVars>
      </dgm:prSet>
      <dgm:spPr/>
    </dgm:pt>
  </dgm:ptLst>
  <dgm:cxnLst>
    <dgm:cxn modelId="{EF6FB541-F9D6-4FEA-B45B-4ECF3F458215}" srcId="{7B907EF9-FBBB-4484-AA22-E86C70445C96}" destId="{634C4A90-84EF-432D-B5BA-027D99F3F218}" srcOrd="0" destOrd="0" parTransId="{91F07624-0994-4F9D-878A-A0CFA458E6E5}" sibTransId="{5EF2F157-F85E-4866-8ED8-F88C075A7B58}"/>
    <dgm:cxn modelId="{B574C46C-F3BD-49EF-9BAA-6A6FDC40A17D}" type="presOf" srcId="{7B907EF9-FBBB-4484-AA22-E86C70445C96}" destId="{FFA75231-A40C-4C43-91B0-C6E04A685F6E}" srcOrd="0" destOrd="0" presId="urn:microsoft.com/office/officeart/2005/8/layout/vList3"/>
    <dgm:cxn modelId="{A13C4871-40DB-4824-9C2F-FE4872F53FAD}" type="presOf" srcId="{EE1957B0-B07D-444D-BA77-668826C7627A}" destId="{470A145C-8632-42A3-BFE0-6D717C2B838B}" srcOrd="0" destOrd="0" presId="urn:microsoft.com/office/officeart/2005/8/layout/vList3"/>
    <dgm:cxn modelId="{F5E5CD89-9749-425D-AFB1-80545D973197}" srcId="{7B907EF9-FBBB-4484-AA22-E86C70445C96}" destId="{EE1957B0-B07D-444D-BA77-668826C7627A}" srcOrd="1" destOrd="0" parTransId="{22E0E304-4BC6-403C-8700-9BB4A4C548DA}" sibTransId="{949FE7BE-0D82-43CF-8431-C50ABC0E8AF5}"/>
    <dgm:cxn modelId="{5C4C2DE6-EE78-4C55-A6A2-178F432AE362}" type="presOf" srcId="{634C4A90-84EF-432D-B5BA-027D99F3F218}" destId="{BB0371D6-8A21-401C-9765-D539311B44CD}" srcOrd="0" destOrd="0" presId="urn:microsoft.com/office/officeart/2005/8/layout/vList3"/>
    <dgm:cxn modelId="{C350CA82-51CA-4A5E-AB06-1EC8DD622172}" type="presParOf" srcId="{FFA75231-A40C-4C43-91B0-C6E04A685F6E}" destId="{32AA2EA3-9C8A-4082-8437-6568DFF9EF84}" srcOrd="0" destOrd="0" presId="urn:microsoft.com/office/officeart/2005/8/layout/vList3"/>
    <dgm:cxn modelId="{96CC0060-588A-4BF0-96F6-4305C1E3A4DA}" type="presParOf" srcId="{32AA2EA3-9C8A-4082-8437-6568DFF9EF84}" destId="{AF5BD799-9227-4E81-9430-4F0B4CF0EBA5}" srcOrd="0" destOrd="0" presId="urn:microsoft.com/office/officeart/2005/8/layout/vList3"/>
    <dgm:cxn modelId="{E4E1C4EB-3299-457F-9E35-F40559A8D159}" type="presParOf" srcId="{32AA2EA3-9C8A-4082-8437-6568DFF9EF84}" destId="{BB0371D6-8A21-401C-9765-D539311B44CD}" srcOrd="1" destOrd="0" presId="urn:microsoft.com/office/officeart/2005/8/layout/vList3"/>
    <dgm:cxn modelId="{11E53C20-92CF-40BD-A3CC-B0479BD74F2F}" type="presParOf" srcId="{FFA75231-A40C-4C43-91B0-C6E04A685F6E}" destId="{9A723B37-1065-4767-8AC9-466775388CB1}" srcOrd="1" destOrd="0" presId="urn:microsoft.com/office/officeart/2005/8/layout/vList3"/>
    <dgm:cxn modelId="{90437E57-5A36-411A-A8BB-398D53BE401C}" type="presParOf" srcId="{FFA75231-A40C-4C43-91B0-C6E04A685F6E}" destId="{5078E07F-F5C8-476C-AAB7-603417A0DB64}" srcOrd="2" destOrd="0" presId="urn:microsoft.com/office/officeart/2005/8/layout/vList3"/>
    <dgm:cxn modelId="{DB00F448-CA24-43D8-88B0-E5098EB5E462}" type="presParOf" srcId="{5078E07F-F5C8-476C-AAB7-603417A0DB64}" destId="{4E6678DA-F1EE-4F31-82FD-41BA8ABF72EA}" srcOrd="0" destOrd="0" presId="urn:microsoft.com/office/officeart/2005/8/layout/vList3"/>
    <dgm:cxn modelId="{9D22395C-5C4E-433A-9275-A0055B79B1CC}" type="presParOf" srcId="{5078E07F-F5C8-476C-AAB7-603417A0DB64}" destId="{470A145C-8632-42A3-BFE0-6D717C2B838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0371D6-8A21-401C-9765-D539311B44CD}">
      <dsp:nvSpPr>
        <dsp:cNvPr id="0" name=""/>
        <dsp:cNvSpPr/>
      </dsp:nvSpPr>
      <dsp:spPr>
        <a:xfrm rot="10800000">
          <a:off x="1409505" y="8"/>
          <a:ext cx="4199524" cy="14069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414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od </a:t>
          </a:r>
          <a:r>
            <a:rPr lang="pl-PL" sz="2200" b="1" kern="1200" dirty="0"/>
            <a:t>10 maja </a:t>
          </a:r>
          <a:r>
            <a:rPr lang="pl-PL" sz="2200" kern="1200" dirty="0"/>
            <a:t>osoby ze znacznym stopniem niepełnosprawności</a:t>
          </a:r>
        </a:p>
      </dsp:txBody>
      <dsp:txXfrm rot="10800000">
        <a:off x="1761236" y="8"/>
        <a:ext cx="3847793" cy="1406923"/>
      </dsp:txXfrm>
    </dsp:sp>
    <dsp:sp modelId="{AF5BD799-9227-4E81-9430-4F0B4CF0EBA5}">
      <dsp:nvSpPr>
        <dsp:cNvPr id="0" name=""/>
        <dsp:cNvSpPr/>
      </dsp:nvSpPr>
      <dsp:spPr>
        <a:xfrm>
          <a:off x="706044" y="8"/>
          <a:ext cx="1406923" cy="1406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70A145C-8632-42A3-BFE0-6D717C2B838B}">
      <dsp:nvSpPr>
        <dsp:cNvPr id="0" name=""/>
        <dsp:cNvSpPr/>
      </dsp:nvSpPr>
      <dsp:spPr>
        <a:xfrm rot="10800000">
          <a:off x="1409505" y="1826909"/>
          <a:ext cx="4199524" cy="1406923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20414" tIns="83820" rIns="156464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od </a:t>
          </a:r>
          <a:r>
            <a:rPr lang="pl-PL" sz="2200" b="1" kern="1200" dirty="0"/>
            <a:t>25 maja</a:t>
          </a:r>
          <a:r>
            <a:rPr lang="pl-PL" sz="2200" kern="1200" dirty="0"/>
            <a:t> osoby </a:t>
          </a:r>
          <a:br>
            <a:rPr lang="pl-PL" sz="2200" kern="1200" dirty="0"/>
          </a:br>
          <a:r>
            <a:rPr lang="pl-PL" sz="2200" kern="1200" dirty="0"/>
            <a:t>z umiarkowanym stopniem niepełnosprawności</a:t>
          </a:r>
        </a:p>
      </dsp:txBody>
      <dsp:txXfrm rot="10800000">
        <a:off x="1761236" y="1826909"/>
        <a:ext cx="3847793" cy="1406923"/>
      </dsp:txXfrm>
    </dsp:sp>
    <dsp:sp modelId="{4E6678DA-F1EE-4F31-82FD-41BA8ABF72EA}">
      <dsp:nvSpPr>
        <dsp:cNvPr id="0" name=""/>
        <dsp:cNvSpPr/>
      </dsp:nvSpPr>
      <dsp:spPr>
        <a:xfrm>
          <a:off x="692622" y="1809843"/>
          <a:ext cx="1406923" cy="14069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AD80E-34F5-4903-8477-1CC387F5E077}" type="datetimeFigureOut">
              <a:rPr lang="pl-PL" smtClean="0"/>
              <a:t>08.06.2021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7107E-8129-45F1-BE69-17EBB30BB62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6475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831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132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888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4307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051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A7107E-8129-45F1-BE69-17EBB30BB626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417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5F56C2B-212A-4B69-9585-4CF0EE8E54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51A28F9-4F6E-4953-A7B4-1595D5702F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897651F-3E0B-49F3-B46D-4DB601915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17FB-43F0-4B20-B8A1-495943D9054F}" type="datetime1">
              <a:rPr lang="pl-PL" smtClean="0"/>
              <a:t>08.06.2021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C0CCFCB-43B2-4EA7-89C3-DE4AACCFD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D2B1FE0-6B01-4AFB-A03A-421227811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1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FDF058-17DE-4EC7-9322-9B6E68110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06FB177-4DDF-47C4-8EC0-9B20277695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E9D99D4-8355-4F6E-B2ED-6419EB041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C3629-78C0-49E9-B225-BEDC254C6964}" type="datetime1">
              <a:rPr lang="pl-PL" smtClean="0"/>
              <a:t>08.06.2021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E452418-632C-4448-A078-1FC6FB01E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9AD8938-212F-41C2-8905-583C0CF30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8553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13468377-EED9-49EF-99B4-07F86F4B30E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C6B56A27-82C7-4B41-AA85-B5275B5C5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D027D38-EDD8-417B-B37F-EFAD2453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B931-FD61-4FD4-8329-B5F3BE7E2895}" type="datetime1">
              <a:rPr lang="pl-PL" smtClean="0"/>
              <a:t>08.06.2021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BF21A1A-C443-4413-9DB1-3BBF954DB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173657-E65D-4633-8A63-28C4CF439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5059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A3E184-1EB4-4C23-9B80-EBCF8D8DD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933B06-E088-498E-B1BF-123F8F062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68BA6C-6D0D-4758-8DDE-06741B55F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F859E-4434-43F1-A16B-77F69A650AB2}" type="datetime1">
              <a:rPr lang="pl-PL" smtClean="0"/>
              <a:t>08.06.2021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0453A5C-9926-49D8-BDC6-D15174E53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73F9D0-CFA2-4F10-B69A-40B17C46D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704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5BFF18-B615-4CD6-8005-D739C8CD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E414D9F-5916-43BC-AA67-E08070D5BD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09F3475-5F25-49E9-BF21-05C5CDD7B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527E6-6BD4-405C-B2DA-2F38A124239D}" type="datetime1">
              <a:rPr lang="pl-PL" smtClean="0"/>
              <a:t>08.06.2021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C3F6BB6-E152-4868-B001-D820CAC1F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AC78285-181D-46E1-93FF-91AE1729E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141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97F0B80-440C-4885-9BAA-8FE92795D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F04D79F-57B0-4937-A634-FD1BA1359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598F9D-7C9E-4C58-A868-360619A2B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CF3D24-6860-4433-A4B4-2F8F76348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790F1-35B6-45A6-8474-3FDBA5FDCFEB}" type="datetime1">
              <a:rPr lang="pl-PL" smtClean="0"/>
              <a:t>08.06.2021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3675562-8D4D-4122-9DB4-F7AD8916F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A738165-08E6-4503-8E8F-C8B03E87B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776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A7F9DB-57AE-42E9-985C-121EEF8DF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8CC43EC-0F62-4790-8DE6-658F78AF4E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BD77F81-F01B-4A66-9396-B3D716AE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974EA6F-7F19-4212-A766-6953B123AD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8CE32CE-8847-4883-B1BF-5AFFB8B1FF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794EE15-EB59-4A37-9A22-80713808B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138217-9D95-40EE-AB9E-93EB3E349AAE}" type="datetime1">
              <a:rPr lang="pl-PL" smtClean="0"/>
              <a:t>08.06.2021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42220E33-27D7-4AA4-8FAA-D63ABD20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551AFA46-CEB1-4468-8BEE-31EF7500C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56103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17C342-5694-4574-B2CA-7C0764CE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044F11D-DA83-45F0-B9AD-ACC6E3197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81FE-121F-4A17-8960-341624D6A20B}" type="datetime1">
              <a:rPr lang="pl-PL" smtClean="0"/>
              <a:t>08.06.2021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E065F7B-B4DE-49D3-9191-99369746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149947-86AA-4CF8-9023-10AC39B6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56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7D3381-A9F4-49C2-BE0E-CE5EE63A1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9FBF1-CB96-4033-8623-D289D359BA2E}" type="datetime1">
              <a:rPr lang="pl-PL" smtClean="0"/>
              <a:t>08.06.2021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C1EEAB67-268F-467E-832C-D3B545142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39893B0-9836-482B-BE56-75894BD2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0426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B84D69-4A8C-452D-B3F6-22AD5E146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8C1E0E0-2244-45D8-9565-93731E8A5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EBD0C9A-73C8-4795-8C4E-17A0A72A6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549C14E-4677-4F46-AA8E-D128BBF8F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5905DC-DB03-40CD-A88C-5630550B1DC4}" type="datetime1">
              <a:rPr lang="pl-PL" smtClean="0"/>
              <a:t>08.06.2021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A5784FC-AB6D-43A7-93C9-B18CB9067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A784382-C359-465B-856B-DB119AB95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6969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AFFFA9-38C6-4DB2-8C71-4E3818187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78306E9-B032-47F5-8C21-23BF409A11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4EB8014-3E92-4278-8738-E8A395546F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3219245-C165-4E69-A75E-61992F0E0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FD510-0EF6-4E5A-8807-13AE4A1F7993}" type="datetime1">
              <a:rPr lang="pl-PL" smtClean="0"/>
              <a:t>08.06.2021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1D1EEB5-0EDC-493F-9CFB-176881CDF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Pajęczno, 5 czerwca 2020 r.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BEB53B0-1C67-4714-A4B4-E246D9E3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460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97139DA-2361-4FAD-A720-80A677A21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B178693-7DA4-4D4D-B1C1-E5B5C7BCB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DD3D5BD-E276-41DB-9EE2-9CE0A4D5DB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E47D-EA21-4AB8-AF7A-9776C097BEDA}" type="datetime1">
              <a:rPr lang="pl-PL" smtClean="0"/>
              <a:t>08.06.2021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EFD3FA4-5DC3-462D-A1F0-740E9F9773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Pajęczno, 5 czerwca 2020 r.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1785DAB-E2AD-4694-9181-AB17C281B7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E7918-C76A-48B4-BA32-BEE48636CC5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6153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5999B25-82CA-4CCF-A88B-83F58C6EDEA5}"/>
              </a:ext>
            </a:extLst>
          </p:cNvPr>
          <p:cNvSpPr txBox="1"/>
          <p:nvPr/>
        </p:nvSpPr>
        <p:spPr>
          <a:xfrm>
            <a:off x="162232" y="2545453"/>
            <a:ext cx="118675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Promocja szczepień przeciw Covid-19 </a:t>
            </a:r>
          </a:p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województwie łódzkim</a:t>
            </a:r>
          </a:p>
        </p:txBody>
      </p:sp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C837F3A0-A40C-43ED-B691-F345CACAD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BFF99C7-0140-4425-90DE-6499B504B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993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8" y="589190"/>
            <a:ext cx="10013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Szczepienia osób niepełnosprawnych - ułatwienia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4CB3E16-4763-4029-8B48-2E54C9BB94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6553406"/>
              </p:ext>
            </p:extLst>
          </p:nvPr>
        </p:nvGraphicFramePr>
        <p:xfrm>
          <a:off x="4931558" y="1943100"/>
          <a:ext cx="6315075" cy="3233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54B0B63C-1B2D-437A-9DE0-F35B0A49AFB2}"/>
              </a:ext>
            </a:extLst>
          </p:cNvPr>
          <p:cNvSpPr txBox="1"/>
          <p:nvPr/>
        </p:nvSpPr>
        <p:spPr>
          <a:xfrm>
            <a:off x="735588" y="1841157"/>
            <a:ext cx="644870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punktach szczepień powszechnych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poza kolejnością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pl-PL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możliwość zaszczepienia opiekunów</a:t>
            </a:r>
          </a:p>
        </p:txBody>
      </p:sp>
      <p:sp>
        <p:nvSpPr>
          <p:cNvPr id="13" name="Symbol zastępczy stopki 5">
            <a:extLst>
              <a:ext uri="{FF2B5EF4-FFF2-40B4-BE49-F238E27FC236}">
                <a16:creationId xmlns:a16="http://schemas.microsoft.com/office/drawing/2014/main" id="{15724E66-81A4-43DE-A4DC-4B5857C6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1845454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Szczepienia ozdrowieńców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156FCF-DA56-4383-A3F3-01C921470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1577163"/>
            <a:ext cx="5762625" cy="3596013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5E178FDF-2682-4408-9F6D-6DDBEBD015E8}"/>
              </a:ext>
            </a:extLst>
          </p:cNvPr>
          <p:cNvSpPr txBox="1"/>
          <p:nvPr/>
        </p:nvSpPr>
        <p:spPr>
          <a:xfrm>
            <a:off x="295274" y="2396711"/>
            <a:ext cx="53625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Możliwe po 30 dniach </a:t>
            </a:r>
          </a:p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dnia uzyskania pozytywnego wyniku </a:t>
            </a:r>
          </a:p>
          <a:p>
            <a:pPr algn="ctr"/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Covid-19.</a:t>
            </a:r>
          </a:p>
        </p:txBody>
      </p:sp>
      <p:sp>
        <p:nvSpPr>
          <p:cNvPr id="13" name="Symbol zastępczy stopki 5">
            <a:extLst>
              <a:ext uri="{FF2B5EF4-FFF2-40B4-BE49-F238E27FC236}">
                <a16:creationId xmlns:a16="http://schemas.microsoft.com/office/drawing/2014/main" id="{B944748A-BBE0-4404-8EA9-26868DBB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2119871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Szczepionki – odstępy między dawkami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0" y="1535525"/>
            <a:ext cx="631507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r"/>
            <a:r>
              <a:rPr lang="pl-PL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AstraZeneca</a:t>
            </a:r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r"/>
            <a:r>
              <a:rPr lang="pl-PL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Pfizer</a:t>
            </a:r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/</a:t>
            </a:r>
            <a:r>
              <a:rPr lang="pl-PL" sz="5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BionTech</a:t>
            </a:r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r"/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Moderna</a:t>
            </a:r>
          </a:p>
          <a:p>
            <a:pPr algn="r"/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Johnson &amp; Johnson</a:t>
            </a:r>
          </a:p>
          <a:p>
            <a:pPr algn="ctr"/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2D4FC539-7F85-48D1-8728-AA80668948AF}"/>
              </a:ext>
            </a:extLst>
          </p:cNvPr>
          <p:cNvSpPr/>
          <p:nvPr/>
        </p:nvSpPr>
        <p:spPr>
          <a:xfrm>
            <a:off x="6436400" y="1577163"/>
            <a:ext cx="631507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35 dni</a:t>
            </a:r>
          </a:p>
          <a:p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35 dni</a:t>
            </a:r>
          </a:p>
          <a:p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35 dni</a:t>
            </a:r>
          </a:p>
          <a:p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 dawka</a:t>
            </a:r>
          </a:p>
          <a:p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Obraz 2" descr="Obraz zawierający tekst, osoba&#10;&#10;Opis wygenerowany automatycznie">
            <a:extLst>
              <a:ext uri="{FF2B5EF4-FFF2-40B4-BE49-F238E27FC236}">
                <a16:creationId xmlns:a16="http://schemas.microsoft.com/office/drawing/2014/main" id="{1B1EB6BF-2385-43C5-92F0-2CCFAF8597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4" t="32997" r="39333"/>
          <a:stretch/>
        </p:blipFill>
        <p:spPr>
          <a:xfrm>
            <a:off x="8950037" y="1638058"/>
            <a:ext cx="2710598" cy="2638987"/>
          </a:xfrm>
          <a:prstGeom prst="rect">
            <a:avLst/>
          </a:prstGeom>
        </p:spPr>
      </p:pic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1CFE121D-DEEA-4730-92B0-12D0EC798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3429279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9BF6E349-FA15-4DB9-896A-8DB4C6727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339" y="3429000"/>
            <a:ext cx="4944940" cy="2699113"/>
          </a:xfrm>
          <a:prstGeom prst="rect">
            <a:avLst/>
          </a:prstGeom>
        </p:spPr>
      </p:pic>
      <p:pic>
        <p:nvPicPr>
          <p:cNvPr id="8" name="Obraz 7" descr="Obraz zawierający mapa&#10;&#10;Opis wygenerowany automatycznie">
            <a:extLst>
              <a:ext uri="{FF2B5EF4-FFF2-40B4-BE49-F238E27FC236}">
                <a16:creationId xmlns:a16="http://schemas.microsoft.com/office/drawing/2014/main" id="{D262EE43-103A-42D5-8148-ACC6E299C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201" y="1464405"/>
            <a:ext cx="4732276" cy="2583035"/>
          </a:xfrm>
          <a:prstGeom prst="rect">
            <a:avLst/>
          </a:prstGeom>
        </p:spPr>
      </p:pic>
      <p:sp>
        <p:nvSpPr>
          <p:cNvPr id="20" name="pole tekstowe 19">
            <a:extLst>
              <a:ext uri="{FF2B5EF4-FFF2-40B4-BE49-F238E27FC236}">
                <a16:creationId xmlns:a16="http://schemas.microsoft.com/office/drawing/2014/main" id="{2FC7C78D-E66B-4431-811E-98E9080BD43B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Tymczasowy Mobilny Punkt Szczepień</a:t>
            </a:r>
          </a:p>
        </p:txBody>
      </p:sp>
      <p:pic>
        <p:nvPicPr>
          <p:cNvPr id="3" name="Obraz 2" descr="Obraz zawierający tekst, zrzut ekranu, wizytówka&#10;&#10;Opis wygenerowany automatycznie">
            <a:extLst>
              <a:ext uri="{FF2B5EF4-FFF2-40B4-BE49-F238E27FC236}">
                <a16:creationId xmlns:a16="http://schemas.microsoft.com/office/drawing/2014/main" id="{0A60C1D1-9F5E-4CCD-BD3C-6ABAEB8950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65" y="3499892"/>
            <a:ext cx="4944941" cy="2699113"/>
          </a:xfrm>
          <a:prstGeom prst="rect">
            <a:avLst/>
          </a:prstGeom>
        </p:spPr>
      </p:pic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BF7143DC-8E3E-4DDF-A0D4-ABB936553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205751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Wyzwania w zdobywaniu odporności zbiorowej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295353" y="1702674"/>
            <a:ext cx="10927170" cy="55399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Dotarcie do seniorów</a:t>
            </a:r>
          </a:p>
          <a:p>
            <a:endParaRPr lang="pl-PL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marL="914400" indent="-914400">
              <a:buFont typeface="+mj-lt"/>
              <a:buAutoNum type="arabicPeriod"/>
            </a:pPr>
            <a:r>
              <a:rPr lang="pl-PL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Decyzja administracyjna</a:t>
            </a:r>
          </a:p>
          <a:p>
            <a:pPr marL="914400" indent="-914400">
              <a:buFont typeface="+mj-lt"/>
              <a:buAutoNum type="arabicPeriod"/>
            </a:pPr>
            <a:r>
              <a:rPr lang="pl-PL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Kontakt z seniorami</a:t>
            </a:r>
          </a:p>
          <a:p>
            <a:pPr marL="914400" indent="-914400">
              <a:buFont typeface="+mj-lt"/>
              <a:buAutoNum type="arabicPeriod"/>
            </a:pPr>
            <a:r>
              <a:rPr lang="pl-PL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Propozycja terminu</a:t>
            </a:r>
          </a:p>
          <a:p>
            <a:pPr marL="914400" indent="-914400">
              <a:buFont typeface="+mj-lt"/>
              <a:buAutoNum type="arabicPeriod"/>
            </a:pPr>
            <a:r>
              <a:rPr lang="pl-PL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Szczepienie w punkcie lub w domu</a:t>
            </a:r>
          </a:p>
          <a:p>
            <a:pPr marL="914400" indent="-914400">
              <a:buFont typeface="+mj-lt"/>
              <a:buAutoNum type="arabicPeriod"/>
            </a:pPr>
            <a:r>
              <a:rPr lang="pl-PL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</a:rPr>
              <a:t>Raport dla Wojewody</a:t>
            </a:r>
          </a:p>
          <a:p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026" name="Picture 2" descr="Może być zdjęciem przedstawiającym 1 osoba, stoi i w budynku">
            <a:extLst>
              <a:ext uri="{FF2B5EF4-FFF2-40B4-BE49-F238E27FC236}">
                <a16:creationId xmlns:a16="http://schemas.microsoft.com/office/drawing/2014/main" id="{AAA9EA3B-1811-4FE8-97AD-6F206806B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8"/>
          <a:stretch/>
        </p:blipFill>
        <p:spPr bwMode="auto">
          <a:xfrm>
            <a:off x="7233229" y="1844004"/>
            <a:ext cx="4139380" cy="329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12424C89-7B54-412E-9975-48A016A8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769395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Wyzwania w zdobywaniu odporności zbiorowej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305292" y="1915540"/>
            <a:ext cx="10927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Głos autorytetów i wsparcie lekarzy rodzinnych </a:t>
            </a:r>
          </a:p>
        </p:txBody>
      </p:sp>
      <p:pic>
        <p:nvPicPr>
          <p:cNvPr id="4098" name="Picture 2" descr="Może być zdjęciem przedstawiającym co najmniej jedna osoba, ludzie stoją, biuro i w budynku">
            <a:extLst>
              <a:ext uri="{FF2B5EF4-FFF2-40B4-BE49-F238E27FC236}">
                <a16:creationId xmlns:a16="http://schemas.microsoft.com/office/drawing/2014/main" id="{E395E3A9-7752-4537-AF58-64B19AA1DF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92" y="3743984"/>
            <a:ext cx="4032181" cy="26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8719A4DD-91E6-4DFC-97CA-1E16A3E8E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2819938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399057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Odporne gminy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295353" y="1702674"/>
            <a:ext cx="10927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51B1FA0-FA75-4310-A3F1-5CA9995F1A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710" t="37694" r="32420" b="50000"/>
          <a:stretch/>
        </p:blipFill>
        <p:spPr>
          <a:xfrm>
            <a:off x="852629" y="3789641"/>
            <a:ext cx="10048592" cy="1181433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B16FAD7-B7EC-44ED-978C-A638D524C469}"/>
              </a:ext>
            </a:extLst>
          </p:cNvPr>
          <p:cNvSpPr txBox="1"/>
          <p:nvPr/>
        </p:nvSpPr>
        <p:spPr>
          <a:xfrm>
            <a:off x="1175922" y="1727256"/>
            <a:ext cx="101228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Ryczałt dla gmin na organizację działań promujących szczepienia</a:t>
            </a:r>
          </a:p>
        </p:txBody>
      </p:sp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86A22D66-F562-43EA-BD08-16825ED8A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3909497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Konkursy dla gmin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295353" y="1702674"/>
            <a:ext cx="10927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74BBD5B4-102C-4548-98D1-95B6BD7B03F5}"/>
              </a:ext>
            </a:extLst>
          </p:cNvPr>
          <p:cNvSpPr/>
          <p:nvPr/>
        </p:nvSpPr>
        <p:spPr>
          <a:xfrm>
            <a:off x="1225264" y="1489976"/>
            <a:ext cx="45464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l-PL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Odporne gminy</a:t>
            </a:r>
            <a:endParaRPr lang="pl-PL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070A51A1-3014-4391-8566-79EFC3AC5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80DCCCC4-68AA-480F-8AEF-FC8A17ED27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52" t="18016" r="28994" b="66087"/>
          <a:stretch/>
        </p:blipFill>
        <p:spPr>
          <a:xfrm>
            <a:off x="518255" y="2705018"/>
            <a:ext cx="11378392" cy="161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5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48750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Konkursy dla gmin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295353" y="1702674"/>
            <a:ext cx="10927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21186E10-72BE-475D-A0B6-2D18EC7C2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0C011627-0281-433B-A5C7-C67DD0E8CE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952" t="33768" r="29075" b="18761"/>
          <a:stretch/>
        </p:blipFill>
        <p:spPr>
          <a:xfrm>
            <a:off x="563709" y="1653519"/>
            <a:ext cx="10051282" cy="388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884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745AA2AF-02C8-443E-9962-890D7F18AC55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Ranking gmin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1E7BA558-3C1C-4FC6-801D-CA0FB8BBA09E}"/>
              </a:ext>
            </a:extLst>
          </p:cNvPr>
          <p:cNvSpPr/>
          <p:nvPr/>
        </p:nvSpPr>
        <p:spPr>
          <a:xfrm>
            <a:off x="295353" y="1702674"/>
            <a:ext cx="1092717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endParaRPr lang="pl-PL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2859E92-E50F-4640-83BC-6310B5CB4BD3}"/>
              </a:ext>
            </a:extLst>
          </p:cNvPr>
          <p:cNvSpPr txBox="1"/>
          <p:nvPr/>
        </p:nvSpPr>
        <p:spPr>
          <a:xfrm>
            <a:off x="681595" y="2297107"/>
            <a:ext cx="1082880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4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Po 10 czerwca br. na stronie </a:t>
            </a:r>
            <a:r>
              <a:rPr lang="pl-PL" sz="4000" b="1" i="0" u="none" strike="noStrike" baseline="0" dirty="0">
                <a:solidFill>
                  <a:srgbClr val="0070C0"/>
                </a:solidFill>
              </a:rPr>
              <a:t>gov.pl/</a:t>
            </a:r>
            <a:r>
              <a:rPr lang="pl-PL" sz="4000" b="1" i="0" u="none" strike="noStrike" baseline="0" dirty="0" err="1">
                <a:solidFill>
                  <a:srgbClr val="0070C0"/>
                </a:solidFill>
              </a:rPr>
              <a:t>szczepimysie</a:t>
            </a:r>
            <a:r>
              <a:rPr lang="pl-PL" sz="4000" b="1" i="0" u="none" strike="noStrike" baseline="0" dirty="0">
                <a:solidFill>
                  <a:srgbClr val="0070C0"/>
                </a:solidFill>
              </a:rPr>
              <a:t> </a:t>
            </a:r>
            <a:r>
              <a:rPr lang="pl-PL" sz="4000" b="1" i="0" u="none" strike="noStrike" baseline="0" dirty="0">
                <a:solidFill>
                  <a:schemeClr val="accent1">
                    <a:lumMod val="50000"/>
                  </a:schemeClr>
                </a:solidFill>
              </a:rPr>
              <a:t>pojawi się ranking gmin określający procent zaszczepionej ludności</a:t>
            </a:r>
            <a:endParaRPr lang="pl-PL" sz="4000" b="0" i="0" u="none" strike="noStrike" baseline="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6" name="Picture 4" descr="Szczepimy się - Powiatowa Stacja Sanitarno-Epidemiologiczna w Chełmnie -  Portal Gov.pl">
            <a:extLst>
              <a:ext uri="{FF2B5EF4-FFF2-40B4-BE49-F238E27FC236}">
                <a16:creationId xmlns:a16="http://schemas.microsoft.com/office/drawing/2014/main" id="{9A2730F8-99F7-40E5-943F-17B686F6A0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9" t="7354" r="21006" b="8841"/>
          <a:stretch/>
        </p:blipFill>
        <p:spPr bwMode="auto">
          <a:xfrm>
            <a:off x="215840" y="4492824"/>
            <a:ext cx="3664589" cy="212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9A31FE6B-90AC-4675-BD76-107A656CA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872705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FFD0F86-00AB-4236-BED8-1A801B107F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9B54A085-E4A5-45BD-8330-44BBD4804A11}"/>
              </a:ext>
            </a:extLst>
          </p:cNvPr>
          <p:cNvSpPr txBox="1"/>
          <p:nvPr/>
        </p:nvSpPr>
        <p:spPr>
          <a:xfrm>
            <a:off x="0" y="1534361"/>
            <a:ext cx="645795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województwie łódzkim </a:t>
            </a:r>
          </a:p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wykonano </a:t>
            </a:r>
          </a:p>
          <a:p>
            <a:pPr algn="ctr"/>
            <a:r>
              <a:rPr lang="pl-PL" sz="88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1 476 279 </a:t>
            </a:r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szczepień</a:t>
            </a:r>
            <a:endParaRPr lang="pl-PL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 descr="Obraz zawierający tekst&#10;&#10;Opis wygenerowany automatycznie">
            <a:extLst>
              <a:ext uri="{FF2B5EF4-FFF2-40B4-BE49-F238E27FC236}">
                <a16:creationId xmlns:a16="http://schemas.microsoft.com/office/drawing/2014/main" id="{9AD08521-2EF3-46F8-B10F-98669D8843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1985475"/>
            <a:ext cx="5922432" cy="2600092"/>
          </a:xfrm>
          <a:prstGeom prst="rect">
            <a:avLst/>
          </a:prstGeom>
        </p:spPr>
      </p:pic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F78AE8F2-374A-4DCD-8F7D-94947B05C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1200409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A7BD9D5-2B86-4875-8CED-1030A24FF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47" y="4451767"/>
            <a:ext cx="9407705" cy="112097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5C37F1F9-02EC-4A7D-94A7-E72094ECB00D}"/>
              </a:ext>
            </a:extLst>
          </p:cNvPr>
          <p:cNvSpPr txBox="1"/>
          <p:nvPr/>
        </p:nvSpPr>
        <p:spPr>
          <a:xfrm>
            <a:off x="2523266" y="3099833"/>
            <a:ext cx="76827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Jolanta Kowalik-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Gęsiak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Pełnomocnik Wojewody Łódzkiego </a:t>
            </a:r>
          </a:p>
          <a:p>
            <a:pPr algn="ctr"/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ds. szczepień przeciw Covid-19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4AC3DA5-6586-4758-8F28-39D6FA0F0E04}"/>
              </a:ext>
            </a:extLst>
          </p:cNvPr>
          <p:cNvSpPr txBox="1"/>
          <p:nvPr/>
        </p:nvSpPr>
        <p:spPr>
          <a:xfrm>
            <a:off x="2988710" y="2086454"/>
            <a:ext cx="675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  <a:endParaRPr lang="pl-P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86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1EA8D7A-2156-46F1-A70C-213B0D21C0A3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Dzienny przyrost szczepień przeciw Covid-19</a:t>
            </a:r>
          </a:p>
        </p:txBody>
      </p:sp>
      <p:graphicFrame>
        <p:nvGraphicFramePr>
          <p:cNvPr id="8" name="Wykres 7">
            <a:extLst>
              <a:ext uri="{FF2B5EF4-FFF2-40B4-BE49-F238E27FC236}">
                <a16:creationId xmlns:a16="http://schemas.microsoft.com/office/drawing/2014/main" id="{767368F7-756C-42D3-A0B4-326319C75B1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2158974"/>
              </p:ext>
            </p:extLst>
          </p:nvPr>
        </p:nvGraphicFramePr>
        <p:xfrm>
          <a:off x="1421130" y="1702674"/>
          <a:ext cx="9349740" cy="4168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ymbol zastępczy stopki 5">
            <a:extLst>
              <a:ext uri="{FF2B5EF4-FFF2-40B4-BE49-F238E27FC236}">
                <a16:creationId xmlns:a16="http://schemas.microsoft.com/office/drawing/2014/main" id="{87BC80FC-647D-4C32-925A-71B442BE5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1305247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1EA8D7A-2156-46F1-A70C-213B0D21C0A3}"/>
              </a:ext>
            </a:extLst>
          </p:cNvPr>
          <p:cNvSpPr txBox="1"/>
          <p:nvPr/>
        </p:nvSpPr>
        <p:spPr>
          <a:xfrm>
            <a:off x="1797268" y="589190"/>
            <a:ext cx="987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Punkty szczepień w województwie łódzkim</a:t>
            </a:r>
          </a:p>
        </p:txBody>
      </p:sp>
      <p:pic>
        <p:nvPicPr>
          <p:cNvPr id="3" name="Obraz 2" descr="Obraz zawierający mapa&#10;&#10;Opis wygenerowany automatycznie">
            <a:extLst>
              <a:ext uri="{FF2B5EF4-FFF2-40B4-BE49-F238E27FC236}">
                <a16:creationId xmlns:a16="http://schemas.microsoft.com/office/drawing/2014/main" id="{5DA4F128-A4B5-4511-A209-2FA4CA9C9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291" y="1702674"/>
            <a:ext cx="7130471" cy="418041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B55E822-655C-4EF3-BA29-70B65CBE69D7}"/>
              </a:ext>
            </a:extLst>
          </p:cNvPr>
          <p:cNvSpPr txBox="1"/>
          <p:nvPr/>
        </p:nvSpPr>
        <p:spPr>
          <a:xfrm>
            <a:off x="332030" y="2668841"/>
            <a:ext cx="4082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449</a:t>
            </a:r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punktów szczepień:</a:t>
            </a:r>
          </a:p>
          <a:p>
            <a:r>
              <a:rPr lang="pl-PL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b="1" dirty="0">
                <a:highlight>
                  <a:srgbClr val="00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50 powszechnych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pl-PL" sz="2800" b="1" dirty="0">
                <a:highlight>
                  <a:srgbClr val="C0C0C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399 populacyjnych</a:t>
            </a:r>
          </a:p>
        </p:txBody>
      </p:sp>
      <p:sp>
        <p:nvSpPr>
          <p:cNvPr id="8" name="Symbol zastępczy stopki 5">
            <a:extLst>
              <a:ext uri="{FF2B5EF4-FFF2-40B4-BE49-F238E27FC236}">
                <a16:creationId xmlns:a16="http://schemas.microsoft.com/office/drawing/2014/main" id="{9B4DDD4E-7C8B-4423-A717-30454223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7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1364187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1EA8D7A-2156-46F1-A70C-213B0D21C0A3}"/>
              </a:ext>
            </a:extLst>
          </p:cNvPr>
          <p:cNvSpPr txBox="1"/>
          <p:nvPr/>
        </p:nvSpPr>
        <p:spPr>
          <a:xfrm>
            <a:off x="1797268" y="589190"/>
            <a:ext cx="987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Punkty szczepień w województwie łódzkim</a:t>
            </a:r>
          </a:p>
        </p:txBody>
      </p:sp>
      <p:pic>
        <p:nvPicPr>
          <p:cNvPr id="19" name="Obraz 18" descr="Obraz zawierający tekst, zewnętrzne, podłoże&#10;&#10;Opis wygenerowany automatycznie">
            <a:extLst>
              <a:ext uri="{FF2B5EF4-FFF2-40B4-BE49-F238E27FC236}">
                <a16:creationId xmlns:a16="http://schemas.microsoft.com/office/drawing/2014/main" id="{6E8C7D42-778E-4B42-9A4D-AC62653CD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17" y="1865141"/>
            <a:ext cx="5588783" cy="3992733"/>
          </a:xfrm>
          <a:prstGeom prst="rect">
            <a:avLst/>
          </a:prstGeom>
        </p:spPr>
      </p:pic>
      <p:pic>
        <p:nvPicPr>
          <p:cNvPr id="21" name="Obraz 20" descr="Obraz zawierający tekst, osoba, mężczyzna, stojące&#10;&#10;Opis wygenerowany automatycznie">
            <a:extLst>
              <a:ext uri="{FF2B5EF4-FFF2-40B4-BE49-F238E27FC236}">
                <a16:creationId xmlns:a16="http://schemas.microsoft.com/office/drawing/2014/main" id="{8CE67DBA-8AF7-4C9A-929C-E45E91B21A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976" y="1865142"/>
            <a:ext cx="5832307" cy="3992733"/>
          </a:xfrm>
          <a:prstGeom prst="rect">
            <a:avLst/>
          </a:prstGeom>
        </p:spPr>
      </p:pic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4C189D5-A1ED-4A35-BC1A-E8303AA7AB7E}"/>
              </a:ext>
            </a:extLst>
          </p:cNvPr>
          <p:cNvSpPr txBox="1"/>
          <p:nvPr/>
        </p:nvSpPr>
        <p:spPr>
          <a:xfrm>
            <a:off x="1087045" y="5899405"/>
            <a:ext cx="404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Tomaszów Mazowiecki, Arena Lodowa</a:t>
            </a:r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B424D11E-E643-471A-B7C8-B008288E1E08}"/>
              </a:ext>
            </a:extLst>
          </p:cNvPr>
          <p:cNvSpPr txBox="1"/>
          <p:nvPr/>
        </p:nvSpPr>
        <p:spPr>
          <a:xfrm>
            <a:off x="6935066" y="5857874"/>
            <a:ext cx="404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Zgierz, WSS im. Marii Curie-Skłodowskiej</a:t>
            </a:r>
          </a:p>
        </p:txBody>
      </p:sp>
      <p:sp>
        <p:nvSpPr>
          <p:cNvPr id="11" name="Symbol zastępczy stopki 5">
            <a:extLst>
              <a:ext uri="{FF2B5EF4-FFF2-40B4-BE49-F238E27FC236}">
                <a16:creationId xmlns:a16="http://schemas.microsoft.com/office/drawing/2014/main" id="{0B487694-6FC3-4053-8B5A-BEB88A000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2130322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1EA8D7A-2156-46F1-A70C-213B0D21C0A3}"/>
              </a:ext>
            </a:extLst>
          </p:cNvPr>
          <p:cNvSpPr txBox="1"/>
          <p:nvPr/>
        </p:nvSpPr>
        <p:spPr>
          <a:xfrm>
            <a:off x="1797268" y="589190"/>
            <a:ext cx="987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Punkty szczepień w województwie łódzkim</a:t>
            </a:r>
          </a:p>
        </p:txBody>
      </p:sp>
      <p:pic>
        <p:nvPicPr>
          <p:cNvPr id="3" name="Obraz 2" descr="Obraz zawierający osoba, wewnątrz, okno&#10;&#10;Opis wygenerowany automatycznie">
            <a:extLst>
              <a:ext uri="{FF2B5EF4-FFF2-40B4-BE49-F238E27FC236}">
                <a16:creationId xmlns:a16="http://schemas.microsoft.com/office/drawing/2014/main" id="{FCA72AA8-FB84-460E-982E-1F870C4AC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1" y="1990653"/>
            <a:ext cx="5619750" cy="3837388"/>
          </a:xfrm>
          <a:prstGeom prst="rect">
            <a:avLst/>
          </a:prstGeom>
        </p:spPr>
      </p:pic>
      <p:pic>
        <p:nvPicPr>
          <p:cNvPr id="7" name="Obraz 6" descr="Obraz zawierający tekst, wewnątrz, podłoże, kilka&#10;&#10;Opis wygenerowany automatycznie">
            <a:extLst>
              <a:ext uri="{FF2B5EF4-FFF2-40B4-BE49-F238E27FC236}">
                <a16:creationId xmlns:a16="http://schemas.microsoft.com/office/drawing/2014/main" id="{DE61573B-B6AD-4A10-822E-2C6E0C404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64"/>
          <a:stretch/>
        </p:blipFill>
        <p:spPr>
          <a:xfrm>
            <a:off x="6391275" y="1990653"/>
            <a:ext cx="5168208" cy="3837388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78D09810-61E6-4711-85E7-7C2CE563D65A}"/>
              </a:ext>
            </a:extLst>
          </p:cNvPr>
          <p:cNvSpPr txBox="1"/>
          <p:nvPr/>
        </p:nvSpPr>
        <p:spPr>
          <a:xfrm>
            <a:off x="2343149" y="5838581"/>
            <a:ext cx="404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Łódź, ICZMP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7E733B2-1A3F-4114-B8DF-41F4685DDE87}"/>
              </a:ext>
            </a:extLst>
          </p:cNvPr>
          <p:cNvSpPr txBox="1"/>
          <p:nvPr/>
        </p:nvSpPr>
        <p:spPr>
          <a:xfrm>
            <a:off x="7824788" y="5812118"/>
            <a:ext cx="404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Piotrków Trybunalski, Hala MOSiR</a:t>
            </a:r>
          </a:p>
        </p:txBody>
      </p:sp>
      <p:sp>
        <p:nvSpPr>
          <p:cNvPr id="14" name="Symbol zastępczy stopki 5">
            <a:extLst>
              <a:ext uri="{FF2B5EF4-FFF2-40B4-BE49-F238E27FC236}">
                <a16:creationId xmlns:a16="http://schemas.microsoft.com/office/drawing/2014/main" id="{69089DA4-F1ED-4562-90C3-849F8F452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1982007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1EA8D7A-2156-46F1-A70C-213B0D21C0A3}"/>
              </a:ext>
            </a:extLst>
          </p:cNvPr>
          <p:cNvSpPr txBox="1"/>
          <p:nvPr/>
        </p:nvSpPr>
        <p:spPr>
          <a:xfrm>
            <a:off x="1797268" y="589190"/>
            <a:ext cx="987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Punkty szczepień w województwie łódzkim</a:t>
            </a:r>
          </a:p>
        </p:txBody>
      </p:sp>
      <p:pic>
        <p:nvPicPr>
          <p:cNvPr id="11" name="Obraz 10" descr="Obraz zawierający tekst&#10;&#10;Opis wygenerowany automatycznie">
            <a:extLst>
              <a:ext uri="{FF2B5EF4-FFF2-40B4-BE49-F238E27FC236}">
                <a16:creationId xmlns:a16="http://schemas.microsoft.com/office/drawing/2014/main" id="{615F7E98-30CB-4A85-93ED-4C5FD4F52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225" y="1758594"/>
            <a:ext cx="5866685" cy="4146222"/>
          </a:xfrm>
          <a:prstGeom prst="rect">
            <a:avLst/>
          </a:prstGeom>
        </p:spPr>
      </p:pic>
      <p:pic>
        <p:nvPicPr>
          <p:cNvPr id="17" name="Obraz 16" descr="Obraz zawierający podłoże, wewnątrz, ściana, pomieszczenie&#10;&#10;Opis wygenerowany automatycznie">
            <a:extLst>
              <a:ext uri="{FF2B5EF4-FFF2-40B4-BE49-F238E27FC236}">
                <a16:creationId xmlns:a16="http://schemas.microsoft.com/office/drawing/2014/main" id="{C326DD7F-D63F-499A-9BF8-310ABB9804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44" y="1758594"/>
            <a:ext cx="5526171" cy="4146222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424F438-B8AE-4D75-8DC9-BC1136FD0E92}"/>
              </a:ext>
            </a:extLst>
          </p:cNvPr>
          <p:cNvSpPr txBox="1"/>
          <p:nvPr/>
        </p:nvSpPr>
        <p:spPr>
          <a:xfrm>
            <a:off x="1943100" y="5904815"/>
            <a:ext cx="404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Łódź, Szpital Tymczasowy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F270CCB-4745-4A1A-8DDC-503A7A893C40}"/>
              </a:ext>
            </a:extLst>
          </p:cNvPr>
          <p:cNvSpPr txBox="1"/>
          <p:nvPr/>
        </p:nvSpPr>
        <p:spPr>
          <a:xfrm>
            <a:off x="8143875" y="5897582"/>
            <a:ext cx="404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Łódź, Hala MOSiR</a:t>
            </a:r>
          </a:p>
        </p:txBody>
      </p:sp>
      <p:sp>
        <p:nvSpPr>
          <p:cNvPr id="14" name="Symbol zastępczy stopki 5">
            <a:extLst>
              <a:ext uri="{FF2B5EF4-FFF2-40B4-BE49-F238E27FC236}">
                <a16:creationId xmlns:a16="http://schemas.microsoft.com/office/drawing/2014/main" id="{776CBF38-40E5-498E-B464-5E5D0B58B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152176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1EA8D7A-2156-46F1-A70C-213B0D21C0A3}"/>
              </a:ext>
            </a:extLst>
          </p:cNvPr>
          <p:cNvSpPr txBox="1"/>
          <p:nvPr/>
        </p:nvSpPr>
        <p:spPr>
          <a:xfrm>
            <a:off x="1797268" y="589190"/>
            <a:ext cx="9877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Punkty szczepień w województwie łódzkim</a:t>
            </a:r>
          </a:p>
        </p:txBody>
      </p:sp>
      <p:pic>
        <p:nvPicPr>
          <p:cNvPr id="7" name="Obraz 6" descr="Obraz zawierający tekst, podłoże, wewnątrz, pomieszczenie&#10;&#10;Opis wygenerowany automatycznie">
            <a:extLst>
              <a:ext uri="{FF2B5EF4-FFF2-40B4-BE49-F238E27FC236}">
                <a16:creationId xmlns:a16="http://schemas.microsoft.com/office/drawing/2014/main" id="{5CED8B74-F3CD-453D-B02B-0D980B3605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67" y="1865142"/>
            <a:ext cx="5950733" cy="397490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B870C43-02EB-4948-97A7-D8B46EB614AB}"/>
              </a:ext>
            </a:extLst>
          </p:cNvPr>
          <p:cNvSpPr txBox="1"/>
          <p:nvPr/>
        </p:nvSpPr>
        <p:spPr>
          <a:xfrm>
            <a:off x="1935879" y="5848755"/>
            <a:ext cx="404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Moszczenica, Hala Sportowa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6826C27-C160-4465-9348-2E88E40AA1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456" y="1865142"/>
            <a:ext cx="5579893" cy="3974904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433DEE5-8ADB-4280-AA97-02B709F96876}"/>
              </a:ext>
            </a:extLst>
          </p:cNvPr>
          <p:cNvSpPr txBox="1"/>
          <p:nvPr/>
        </p:nvSpPr>
        <p:spPr>
          <a:xfrm>
            <a:off x="8143875" y="5852137"/>
            <a:ext cx="40481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Skierniewice, Hala Sportowa</a:t>
            </a:r>
          </a:p>
        </p:txBody>
      </p:sp>
      <p:sp>
        <p:nvSpPr>
          <p:cNvPr id="14" name="Symbol zastępczy stopki 5">
            <a:extLst>
              <a:ext uri="{FF2B5EF4-FFF2-40B4-BE49-F238E27FC236}">
                <a16:creationId xmlns:a16="http://schemas.microsoft.com/office/drawing/2014/main" id="{F435F7E9-83B7-42D5-95EC-179BFBB03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997225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BA8A01BF-5E47-42AB-B283-C2BE0F0ECD7E}"/>
              </a:ext>
            </a:extLst>
          </p:cNvPr>
          <p:cNvSpPr/>
          <p:nvPr/>
        </p:nvSpPr>
        <p:spPr>
          <a:xfrm>
            <a:off x="1271751" y="426724"/>
            <a:ext cx="10920249" cy="98797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1987A47-18AF-41B5-96E6-C391FCA26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/>
            <a:alphaModFix/>
          </a:blip>
          <a:srcRect/>
          <a:stretch>
            <a:fillRect/>
          </a:stretch>
        </p:blipFill>
        <p:spPr>
          <a:xfrm>
            <a:off x="145267" y="138747"/>
            <a:ext cx="1652002" cy="1563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C1C298BE-0C90-4C13-ADE1-B695E80372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925" y="5283374"/>
            <a:ext cx="6315075" cy="752475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0C265278-46CD-46D7-A75E-F29E109CD9C3}"/>
              </a:ext>
            </a:extLst>
          </p:cNvPr>
          <p:cNvSpPr txBox="1"/>
          <p:nvPr/>
        </p:nvSpPr>
        <p:spPr>
          <a:xfrm>
            <a:off x="-1134198" y="1676637"/>
            <a:ext cx="91634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Każdy w </a:t>
            </a:r>
            <a:r>
              <a:rPr lang="pl-PL" sz="3600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wieku12 lat </a:t>
            </a:r>
            <a:endParaRPr lang="pl-PL" sz="3600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600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lub więcej</a:t>
            </a:r>
            <a:r>
              <a:rPr lang="pl-PL" sz="36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 wystawione </a:t>
            </a:r>
          </a:p>
          <a:p>
            <a:pPr algn="ctr"/>
            <a:r>
              <a:rPr lang="pl-PL" sz="3600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e-skierowanie</a:t>
            </a:r>
            <a:r>
              <a:rPr lang="pl-PL" sz="36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może </a:t>
            </a:r>
          </a:p>
          <a:p>
            <a:pPr algn="ctr"/>
            <a:r>
              <a:rPr lang="pl-PL" sz="3600" b="1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zapisać się </a:t>
            </a:r>
            <a:r>
              <a:rPr lang="pl-PL" sz="3600" b="0" i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 szczepienie!</a:t>
            </a:r>
            <a:endParaRPr lang="pl-PL"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az 4" descr="Obraz zawierający osoba&#10;&#10;Opis wygenerowany automatycznie">
            <a:extLst>
              <a:ext uri="{FF2B5EF4-FFF2-40B4-BE49-F238E27FC236}">
                <a16:creationId xmlns:a16="http://schemas.microsoft.com/office/drawing/2014/main" id="{92DC7FED-34E2-42DA-8972-F35598977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875" y="1672606"/>
            <a:ext cx="4643302" cy="3103811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1AF3C96-EB39-4472-8556-40124C76D8A3}"/>
              </a:ext>
            </a:extLst>
          </p:cNvPr>
          <p:cNvSpPr txBox="1"/>
          <p:nvPr/>
        </p:nvSpPr>
        <p:spPr>
          <a:xfrm>
            <a:off x="1797269" y="589190"/>
            <a:ext cx="9278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Uprawnieni do szczepień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87BAF2B-45C1-4E0B-BDA0-8AC9777AD51E}"/>
              </a:ext>
            </a:extLst>
          </p:cNvPr>
          <p:cNvSpPr txBox="1"/>
          <p:nvPr/>
        </p:nvSpPr>
        <p:spPr>
          <a:xfrm>
            <a:off x="1087971" y="4526454"/>
            <a:ext cx="46433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40 470 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wolnych terminów na najbliższe 7 dni!</a:t>
            </a:r>
          </a:p>
        </p:txBody>
      </p:sp>
      <p:sp>
        <p:nvSpPr>
          <p:cNvPr id="15" name="Symbol zastępczy stopki 5">
            <a:extLst>
              <a:ext uri="{FF2B5EF4-FFF2-40B4-BE49-F238E27FC236}">
                <a16:creationId xmlns:a16="http://schemas.microsoft.com/office/drawing/2014/main" id="{85A5491E-9E8C-4064-993F-26B03BB97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59942" y="6248713"/>
            <a:ext cx="4554794" cy="365125"/>
          </a:xfrm>
        </p:spPr>
        <p:txBody>
          <a:bodyPr/>
          <a:lstStyle/>
          <a:p>
            <a:r>
              <a:rPr lang="pl-PL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Łódź, 8 czerwca 2021 r.</a:t>
            </a:r>
          </a:p>
        </p:txBody>
      </p:sp>
    </p:spTree>
    <p:extLst>
      <p:ext uri="{BB962C8B-B14F-4D97-AF65-F5344CB8AC3E}">
        <p14:creationId xmlns:p14="http://schemas.microsoft.com/office/powerpoint/2010/main" val="18384031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</TotalTime>
  <Words>420</Words>
  <Application>Microsoft Office PowerPoint</Application>
  <PresentationFormat>Panoramiczny</PresentationFormat>
  <Paragraphs>98</Paragraphs>
  <Slides>20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jges</dc:creator>
  <cp:lastModifiedBy>Dyżurny COVID</cp:lastModifiedBy>
  <cp:revision>132</cp:revision>
  <dcterms:created xsi:type="dcterms:W3CDTF">2020-06-04T18:46:52Z</dcterms:created>
  <dcterms:modified xsi:type="dcterms:W3CDTF">2021-06-08T10:58:07Z</dcterms:modified>
</cp:coreProperties>
</file>